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1" r:id="rId4"/>
    <p:sldId id="262" r:id="rId5"/>
    <p:sldId id="267" r:id="rId6"/>
    <p:sldId id="268" r:id="rId7"/>
    <p:sldId id="271" r:id="rId8"/>
    <p:sldId id="269" r:id="rId9"/>
    <p:sldId id="270" r:id="rId10"/>
    <p:sldId id="272" r:id="rId11"/>
    <p:sldId id="273" r:id="rId12"/>
    <p:sldId id="274" r:id="rId13"/>
    <p:sldId id="275" r:id="rId14"/>
    <p:sldId id="276" r:id="rId15"/>
    <p:sldId id="277" r:id="rId16"/>
    <p:sldId id="282" r:id="rId17"/>
    <p:sldId id="278" r:id="rId18"/>
    <p:sldId id="279" r:id="rId19"/>
    <p:sldId id="280" r:id="rId20"/>
    <p:sldId id="283" r:id="rId21"/>
    <p:sldId id="286" r:id="rId22"/>
    <p:sldId id="284" r:id="rId23"/>
    <p:sldId id="285" r:id="rId24"/>
    <p:sldId id="287" r:id="rId25"/>
    <p:sldId id="263" r:id="rId26"/>
  </p:sldIdLst>
  <p:sldSz cx="9144000" cy="6858000" type="screen4x3"/>
  <p:notesSz cx="6858000" cy="9144000"/>
  <p:embeddedFontLst>
    <p:embeddedFont>
      <p:font typeface="맑은 고딕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453E"/>
    <a:srgbClr val="7063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113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346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373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629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626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7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7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60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89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338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747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613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03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F1119-8857-4E49-BE27-D884AFEA3EE9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641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ailee21/git-presentation.gi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3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253153" y="2016204"/>
            <a:ext cx="2520000" cy="2520000"/>
          </a:xfrm>
          <a:prstGeom prst="ellipse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0DFE1C3-20DE-4E50-8D43-C2130FC4B806}"/>
              </a:ext>
            </a:extLst>
          </p:cNvPr>
          <p:cNvSpPr txBox="1"/>
          <p:nvPr/>
        </p:nvSpPr>
        <p:spPr>
          <a:xfrm>
            <a:off x="2314435" y="2831667"/>
            <a:ext cx="4435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형상관리 툴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25B56E3-03AC-44F3-857C-2EB88E590677}"/>
              </a:ext>
            </a:extLst>
          </p:cNvPr>
          <p:cNvSpPr txBox="1"/>
          <p:nvPr/>
        </p:nvSpPr>
        <p:spPr>
          <a:xfrm>
            <a:off x="3499394" y="3904334"/>
            <a:ext cx="2066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팀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0AE1A81E-7E1F-4989-ADA1-F8FA1EA13458}"/>
              </a:ext>
            </a:extLst>
          </p:cNvPr>
          <p:cNvCxnSpPr>
            <a:cxnSpLocks/>
          </p:cNvCxnSpPr>
          <p:nvPr/>
        </p:nvCxnSpPr>
        <p:spPr>
          <a:xfrm>
            <a:off x="4107064" y="3567013"/>
            <a:ext cx="85073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717521A-391F-4B85-B37B-1B04EB08DAAC}"/>
              </a:ext>
            </a:extLst>
          </p:cNvPr>
          <p:cNvSpPr txBox="1"/>
          <p:nvPr/>
        </p:nvSpPr>
        <p:spPr>
          <a:xfrm>
            <a:off x="2212463" y="5501526"/>
            <a:ext cx="471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50453E"/>
                </a:solidFill>
                <a:latin typeface="+mj-ea"/>
                <a:ea typeface="+mj-ea"/>
              </a:rPr>
              <a:t>이순곤</a:t>
            </a:r>
            <a:r>
              <a:rPr lang="en-US" altLang="ko-KR" dirty="0" smtClean="0">
                <a:solidFill>
                  <a:srgbClr val="50453E"/>
                </a:solidFill>
                <a:latin typeface="+mj-ea"/>
                <a:ea typeface="+mj-ea"/>
              </a:rPr>
              <a:t>, </a:t>
            </a:r>
            <a:r>
              <a:rPr lang="ko-KR" altLang="en-US" dirty="0" smtClean="0">
                <a:solidFill>
                  <a:srgbClr val="50453E"/>
                </a:solidFill>
                <a:latin typeface="+mj-ea"/>
                <a:ea typeface="+mj-ea"/>
              </a:rPr>
              <a:t>한병권</a:t>
            </a:r>
            <a:r>
              <a:rPr lang="en-US" altLang="ko-KR" dirty="0" smtClean="0">
                <a:solidFill>
                  <a:srgbClr val="50453E"/>
                </a:solidFill>
                <a:latin typeface="+mj-ea"/>
                <a:ea typeface="+mj-ea"/>
              </a:rPr>
              <a:t>, </a:t>
            </a:r>
            <a:r>
              <a:rPr lang="ko-KR" altLang="en-US" dirty="0" smtClean="0">
                <a:solidFill>
                  <a:srgbClr val="50453E"/>
                </a:solidFill>
                <a:latin typeface="+mj-ea"/>
                <a:ea typeface="+mj-ea"/>
              </a:rPr>
              <a:t>나현주</a:t>
            </a:r>
            <a:r>
              <a:rPr lang="en-US" altLang="ko-KR" dirty="0" smtClean="0">
                <a:solidFill>
                  <a:srgbClr val="50453E"/>
                </a:solidFill>
                <a:latin typeface="+mj-ea"/>
                <a:ea typeface="+mj-ea"/>
              </a:rPr>
              <a:t>, </a:t>
            </a:r>
            <a:r>
              <a:rPr lang="ko-KR" altLang="en-US" dirty="0" smtClean="0">
                <a:solidFill>
                  <a:srgbClr val="50453E"/>
                </a:solidFill>
                <a:latin typeface="+mj-ea"/>
                <a:ea typeface="+mj-ea"/>
              </a:rPr>
              <a:t>김기남</a:t>
            </a:r>
            <a:r>
              <a:rPr lang="en-US" altLang="ko-KR" dirty="0" smtClean="0">
                <a:solidFill>
                  <a:srgbClr val="50453E"/>
                </a:solidFill>
                <a:latin typeface="+mj-ea"/>
                <a:ea typeface="+mj-ea"/>
              </a:rPr>
              <a:t>, </a:t>
            </a:r>
            <a:r>
              <a:rPr lang="ko-KR" altLang="en-US" dirty="0" err="1" smtClean="0">
                <a:solidFill>
                  <a:srgbClr val="50453E"/>
                </a:solidFill>
                <a:latin typeface="+mj-ea"/>
                <a:ea typeface="+mj-ea"/>
              </a:rPr>
              <a:t>유하람</a:t>
            </a:r>
            <a:endParaRPr lang="ko-KR" altLang="en-US" dirty="0">
              <a:solidFill>
                <a:srgbClr val="50453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8642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1"/>
            <a:ext cx="9143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" y="6518803"/>
            <a:ext cx="9143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2776"/>
            <a:ext cx="4891472" cy="38164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64088" y="1166842"/>
            <a:ext cx="36724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dirty="0" smtClean="0">
                <a:latin typeface="+mn-ea"/>
              </a:rPr>
              <a:t>fork</a:t>
            </a:r>
            <a:r>
              <a:rPr lang="ko-KR" altLang="en-US" dirty="0">
                <a:latin typeface="+mn-ea"/>
              </a:rPr>
              <a:t>는 다른 사람의 </a:t>
            </a:r>
            <a:r>
              <a:rPr lang="en-US" altLang="ko-KR" dirty="0" smtClean="0">
                <a:latin typeface="+mn-ea"/>
              </a:rPr>
              <a:t>GITHUB </a:t>
            </a:r>
            <a:r>
              <a:rPr lang="ko-KR" altLang="en-US" dirty="0" smtClean="0">
                <a:latin typeface="+mn-ea"/>
              </a:rPr>
              <a:t>저장소에서 </a:t>
            </a:r>
            <a:r>
              <a:rPr lang="ko-KR" altLang="en-US" dirty="0">
                <a:latin typeface="+mn-ea"/>
              </a:rPr>
              <a:t>내가 어떤 부분을 수정하거나 추가 기능을 넣고 싶을 </a:t>
            </a:r>
            <a:r>
              <a:rPr lang="ko-KR" altLang="en-US" dirty="0" smtClean="0">
                <a:latin typeface="+mn-ea"/>
              </a:rPr>
              <a:t>때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해당 </a:t>
            </a:r>
            <a:r>
              <a:rPr lang="ko-KR" altLang="en-US" dirty="0" smtClean="0">
                <a:latin typeface="+mn-ea"/>
              </a:rPr>
              <a:t>저장소를 </a:t>
            </a:r>
            <a:r>
              <a:rPr lang="ko-KR" altLang="en-US" dirty="0">
                <a:latin typeface="+mn-ea"/>
              </a:rPr>
              <a:t>내 </a:t>
            </a:r>
            <a:r>
              <a:rPr lang="en-US" altLang="ko-KR" dirty="0">
                <a:latin typeface="+mn-ea"/>
              </a:rPr>
              <a:t>GITHUB </a:t>
            </a:r>
            <a:r>
              <a:rPr lang="ko-KR" altLang="en-US" dirty="0" smtClean="0">
                <a:latin typeface="+mn-ea"/>
              </a:rPr>
              <a:t>저장소</a:t>
            </a:r>
            <a:r>
              <a:rPr lang="ko-KR" altLang="en-US" dirty="0">
                <a:latin typeface="+mn-ea"/>
              </a:rPr>
              <a:t>로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그대로 복제하는 기능이다</a:t>
            </a:r>
            <a:r>
              <a:rPr lang="en-US" altLang="ko-KR" dirty="0">
                <a:latin typeface="+mn-ea"/>
              </a:rPr>
              <a:t>. </a:t>
            </a:r>
          </a:p>
          <a:p>
            <a:pPr latinLnBrk="0"/>
            <a:endParaRPr lang="en-US" altLang="ko-KR" dirty="0" smtClean="0">
              <a:latin typeface="+mn-ea"/>
            </a:endParaRPr>
          </a:p>
          <a:p>
            <a:pPr latinLnBrk="0"/>
            <a:r>
              <a:rPr lang="en-US" altLang="ko-KR" dirty="0" smtClean="0">
                <a:latin typeface="+mn-ea"/>
              </a:rPr>
              <a:t>fork</a:t>
            </a:r>
            <a:r>
              <a:rPr lang="ko-KR" altLang="en-US" dirty="0">
                <a:latin typeface="+mn-ea"/>
              </a:rPr>
              <a:t>한 저장소는 </a:t>
            </a:r>
            <a:r>
              <a:rPr lang="ko-KR" altLang="en-US" dirty="0" smtClean="0">
                <a:latin typeface="+mn-ea"/>
              </a:rPr>
              <a:t>원본과 </a:t>
            </a:r>
            <a:r>
              <a:rPr lang="ko-KR" altLang="en-US" dirty="0">
                <a:latin typeface="+mn-ea"/>
              </a:rPr>
              <a:t>연결되어 있다</a:t>
            </a:r>
            <a:r>
              <a:rPr lang="en-US" altLang="ko-KR" dirty="0">
                <a:latin typeface="+mn-ea"/>
              </a:rPr>
              <a:t>. </a:t>
            </a:r>
            <a:endParaRPr lang="en-US" altLang="ko-KR" dirty="0" smtClean="0">
              <a:latin typeface="+mn-ea"/>
            </a:endParaRPr>
          </a:p>
          <a:p>
            <a:pPr latinLnBrk="0"/>
            <a:endParaRPr lang="en-US" altLang="ko-KR" dirty="0">
              <a:latin typeface="+mn-ea"/>
            </a:endParaRPr>
          </a:p>
          <a:p>
            <a:pPr latinLnBrk="0"/>
            <a:r>
              <a:rPr lang="ko-KR" altLang="en-US" dirty="0" smtClean="0">
                <a:latin typeface="+mn-ea"/>
              </a:rPr>
              <a:t>변경 </a:t>
            </a:r>
            <a:r>
              <a:rPr lang="ko-KR" altLang="en-US" dirty="0">
                <a:latin typeface="+mn-ea"/>
              </a:rPr>
              <a:t>사항을 적용하고 싶으면 해당 저장소에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pull request</a:t>
            </a:r>
            <a:r>
              <a:rPr lang="ko-KR" altLang="en-US" dirty="0">
                <a:latin typeface="+mn-ea"/>
              </a:rPr>
              <a:t>를 </a:t>
            </a:r>
            <a:r>
              <a:rPr lang="ko-KR" altLang="en-US" dirty="0" smtClean="0">
                <a:latin typeface="+mn-ea"/>
              </a:rPr>
              <a:t>하고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원본 </a:t>
            </a:r>
            <a:r>
              <a:rPr lang="ko-KR" altLang="en-US" dirty="0" smtClean="0">
                <a:latin typeface="+mn-ea"/>
              </a:rPr>
              <a:t>저장소의 관리자로 부터 승인 되었으면 내가 만든 코드가 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commit, merge</a:t>
            </a:r>
            <a:r>
              <a:rPr lang="ko-KR" altLang="en-US" dirty="0" smtClean="0">
                <a:latin typeface="+mn-ea"/>
              </a:rPr>
              <a:t>되어 </a:t>
            </a:r>
            <a:endParaRPr lang="en-US" altLang="ko-KR" dirty="0" smtClean="0">
              <a:latin typeface="+mn-ea"/>
            </a:endParaRPr>
          </a:p>
          <a:p>
            <a:pPr latinLnBrk="0"/>
            <a:r>
              <a:rPr lang="ko-KR" altLang="en-US" dirty="0" smtClean="0">
                <a:latin typeface="+mn-ea"/>
              </a:rPr>
              <a:t>원본에 반영된다</a:t>
            </a:r>
            <a:r>
              <a:rPr lang="en-US" altLang="ko-KR" dirty="0" smtClean="0">
                <a:latin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8878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1"/>
            <a:ext cx="9143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" y="6518803"/>
            <a:ext cx="9143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3" t="41542" r="13214"/>
          <a:stretch/>
        </p:blipFill>
        <p:spPr>
          <a:xfrm>
            <a:off x="567892" y="914288"/>
            <a:ext cx="8008218" cy="829231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GIT </a:t>
            </a:r>
            <a:r>
              <a:rPr lang="ko-KR" altLang="en-US" sz="3600" dirty="0"/>
              <a:t>사용하기</a:t>
            </a:r>
            <a:endParaRPr lang="en-US" altLang="ko-KR" sz="3600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1914524"/>
            <a:ext cx="8229600" cy="3950837"/>
          </a:xfrm>
        </p:spPr>
        <p:txBody>
          <a:bodyPr>
            <a:normAutofit/>
          </a:bodyPr>
          <a:lstStyle/>
          <a:p>
            <a:pPr marL="0" indent="0" latinLnBrk="0">
              <a:lnSpc>
                <a:spcPct val="150000"/>
              </a:lnSpc>
              <a:buNone/>
            </a:pPr>
            <a:r>
              <a:rPr lang="ko-KR" altLang="en-US" sz="1800" dirty="0" smtClean="0"/>
              <a:t>형상관리 </a:t>
            </a:r>
            <a:r>
              <a:rPr lang="ko-KR" altLang="en-US" sz="1800" dirty="0"/>
              <a:t>툴을 사용하기 위해서는 클라이언트 툴과 서버 툴이 필요</a:t>
            </a:r>
            <a:endParaRPr lang="en-US" altLang="ko-KR" sz="1800" dirty="0"/>
          </a:p>
          <a:p>
            <a:pPr marL="0" indent="0" latinLnBrk="0">
              <a:lnSpc>
                <a:spcPct val="150000"/>
              </a:lnSpc>
              <a:buNone/>
            </a:pPr>
            <a:endParaRPr lang="en-US" altLang="ko-KR" sz="1800" dirty="0" smtClean="0"/>
          </a:p>
          <a:p>
            <a:pPr marL="0" indent="0" latinLnBrk="0">
              <a:lnSpc>
                <a:spcPct val="150000"/>
              </a:lnSpc>
              <a:buNone/>
            </a:pPr>
            <a:r>
              <a:rPr lang="ko-KR" altLang="en-US" sz="1800" dirty="0" smtClean="0"/>
              <a:t>클라이언트 측 툴인 </a:t>
            </a:r>
            <a:r>
              <a:rPr lang="en-US" altLang="ko-KR" sz="1800" dirty="0" err="1" smtClean="0"/>
              <a:t>EGit</a:t>
            </a:r>
            <a:r>
              <a:rPr lang="ko-KR" altLang="en-US" sz="1800" dirty="0" smtClean="0"/>
              <a:t>을 사용하면</a:t>
            </a:r>
            <a:r>
              <a:rPr lang="en-US" altLang="ko-KR" sz="1800" dirty="0" smtClean="0"/>
              <a:t>, eclipse</a:t>
            </a:r>
            <a:r>
              <a:rPr lang="ko-KR" altLang="en-US" sz="1800" dirty="0" smtClean="0"/>
              <a:t>에서 작성한 프로</a:t>
            </a:r>
            <a:r>
              <a:rPr lang="ko-KR" altLang="en-US" sz="1800" dirty="0" smtClean="0"/>
              <a:t>젝</a:t>
            </a:r>
            <a:r>
              <a:rPr lang="ko-KR" altLang="en-US" sz="1800" dirty="0" smtClean="0"/>
              <a:t>트를 서버 측 툴인 </a:t>
            </a:r>
            <a:r>
              <a:rPr lang="en-US" altLang="ko-KR" sz="1800" dirty="0" smtClean="0"/>
              <a:t>GITHUB</a:t>
            </a:r>
            <a:r>
              <a:rPr lang="ko-KR" altLang="en-US" sz="1800" dirty="0" smtClean="0"/>
              <a:t>에 쉽게 </a:t>
            </a:r>
            <a:r>
              <a:rPr lang="ko-KR" altLang="en-US" sz="1800" dirty="0" err="1" smtClean="0"/>
              <a:t>커밋</a:t>
            </a:r>
            <a:r>
              <a:rPr lang="ko-KR" altLang="en-US" sz="1800" dirty="0" smtClean="0"/>
              <a:t> 가능</a:t>
            </a:r>
            <a:endParaRPr lang="ko-KR" altLang="en-US" sz="1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26"/>
          <a:stretch/>
        </p:blipFill>
        <p:spPr>
          <a:xfrm>
            <a:off x="899592" y="4879671"/>
            <a:ext cx="2376264" cy="9856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720952"/>
            <a:ext cx="3521968" cy="1303128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3419872" y="5120488"/>
            <a:ext cx="1224136" cy="504056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63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1"/>
            <a:ext cx="9143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" y="6518803"/>
            <a:ext cx="9143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3" t="41542" r="13214"/>
          <a:stretch/>
        </p:blipFill>
        <p:spPr>
          <a:xfrm>
            <a:off x="567892" y="914288"/>
            <a:ext cx="8008218" cy="829231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2365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dirty="0" err="1" smtClean="0"/>
              <a:t>EGit</a:t>
            </a:r>
            <a:endParaRPr lang="en-US" altLang="ko-KR" sz="36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977480" y="2753369"/>
            <a:ext cx="5987008" cy="19336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800" dirty="0" err="1" smtClean="0"/>
              <a:t>커밋</a:t>
            </a:r>
            <a:r>
              <a:rPr lang="en-US" altLang="ko-KR" sz="1800" dirty="0" smtClean="0"/>
              <a:t>(</a:t>
            </a:r>
            <a:r>
              <a:rPr lang="en-US" altLang="ko-KR" sz="1800" dirty="0"/>
              <a:t>Commit</a:t>
            </a:r>
            <a:r>
              <a:rPr lang="en-US" altLang="ko-KR" sz="1800" dirty="0" smtClean="0"/>
              <a:t>)</a:t>
            </a:r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 latinLnBrk="0">
              <a:lnSpc>
                <a:spcPct val="150000"/>
              </a:lnSpc>
              <a:buNone/>
            </a:pPr>
            <a:r>
              <a:rPr lang="ko-KR" altLang="en-US" sz="1800" dirty="0" smtClean="0"/>
              <a:t>로</a:t>
            </a:r>
            <a:r>
              <a:rPr lang="ko-KR" altLang="en-US" sz="1800" dirty="0"/>
              <a:t>컬</a:t>
            </a:r>
            <a:r>
              <a:rPr lang="ko-KR" altLang="en-US" sz="1800" dirty="0" smtClean="0"/>
              <a:t>저장소에 </a:t>
            </a:r>
            <a:r>
              <a:rPr lang="ko-KR" altLang="en-US" sz="1800" dirty="0"/>
              <a:t>변경사항을 적용하기 위해 </a:t>
            </a:r>
            <a:r>
              <a:rPr lang="ko-KR" altLang="en-US" sz="1800" dirty="0" smtClean="0"/>
              <a:t>새로운 </a:t>
            </a:r>
            <a:r>
              <a:rPr lang="ko-KR" altLang="en-US" sz="1800" dirty="0" err="1" smtClean="0"/>
              <a:t>리비전을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추가하고 무엇을 변경했는지 </a:t>
            </a:r>
            <a:r>
              <a:rPr lang="ko-KR" altLang="en-US" sz="1800" dirty="0" smtClean="0"/>
              <a:t>설명하는 로그메시지 </a:t>
            </a:r>
            <a:r>
              <a:rPr lang="ko-KR" altLang="en-US" sz="1800" dirty="0"/>
              <a:t>까지 저장하는 기능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30660"/>
            <a:ext cx="2352675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H="1" flipV="1">
            <a:off x="1187624" y="1374676"/>
            <a:ext cx="2088232" cy="129614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45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1"/>
            <a:ext cx="9143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" y="6518803"/>
            <a:ext cx="9143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3" t="41542" r="13214"/>
          <a:stretch/>
        </p:blipFill>
        <p:spPr>
          <a:xfrm>
            <a:off x="567892" y="914288"/>
            <a:ext cx="8008218" cy="829231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2174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dirty="0" err="1" smtClean="0"/>
              <a:t>EGit</a:t>
            </a:r>
            <a:endParaRPr lang="en-US" altLang="ko-KR" sz="36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977480" y="2734319"/>
            <a:ext cx="5987008" cy="1933675"/>
          </a:xfrm>
        </p:spPr>
        <p:txBody>
          <a:bodyPr>
            <a:noAutofit/>
          </a:bodyPr>
          <a:lstStyle/>
          <a:p>
            <a:pPr marL="0" indent="0" latinLnBrk="0">
              <a:buNone/>
            </a:pPr>
            <a:r>
              <a:rPr lang="ko-KR" altLang="en-US" sz="1800" dirty="0" err="1" smtClean="0"/>
              <a:t>푸쉬</a:t>
            </a:r>
            <a:r>
              <a:rPr lang="en-US" altLang="ko-KR" sz="1800" dirty="0" smtClean="0"/>
              <a:t>(</a:t>
            </a:r>
            <a:r>
              <a:rPr lang="en-US" altLang="ko-KR" sz="1800" dirty="0"/>
              <a:t>Push</a:t>
            </a:r>
            <a:r>
              <a:rPr lang="en-US" altLang="ko-KR" sz="1800" dirty="0" smtClean="0"/>
              <a:t>)</a:t>
            </a:r>
          </a:p>
          <a:p>
            <a:pPr marL="0" indent="0" latinLnBrk="0">
              <a:buNone/>
            </a:pPr>
            <a:endParaRPr lang="en-US" altLang="ko-KR" sz="1800" dirty="0" smtClean="0"/>
          </a:p>
          <a:p>
            <a:pPr marL="0" indent="0" latinLnBrk="0">
              <a:lnSpc>
                <a:spcPct val="150000"/>
              </a:lnSpc>
              <a:buNone/>
            </a:pPr>
            <a:r>
              <a:rPr lang="ko-KR" altLang="en-US" sz="1800" dirty="0"/>
              <a:t>상위저장소</a:t>
            </a:r>
            <a:r>
              <a:rPr lang="en-US" altLang="ko-KR" sz="1800" dirty="0"/>
              <a:t>(upstream repository)</a:t>
            </a:r>
            <a:r>
              <a:rPr lang="ko-KR" altLang="en-US" sz="1800" dirty="0" smtClean="0"/>
              <a:t>에 변경사항을 적용하는 기능</a:t>
            </a:r>
            <a:endParaRPr lang="en-US" altLang="ko-KR" sz="1800" dirty="0"/>
          </a:p>
          <a:p>
            <a:pPr marL="0" indent="0" latinLnBrk="0">
              <a:buNone/>
            </a:pPr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</a:rPr>
              <a:t>상위저장소 </a:t>
            </a:r>
            <a:r>
              <a:rPr lang="en-US" altLang="ko-KR" sz="1800" dirty="0" smtClean="0">
                <a:solidFill>
                  <a:schemeClr val="bg1">
                    <a:lumMod val="50000"/>
                  </a:schemeClr>
                </a:solidFill>
              </a:rPr>
              <a:t>= GITHUB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11610"/>
            <a:ext cx="2352675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H="1" flipV="1">
            <a:off x="1547664" y="1787674"/>
            <a:ext cx="1728192" cy="86409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45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1"/>
            <a:ext cx="9143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" y="6518803"/>
            <a:ext cx="9143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3" t="41542" r="13214"/>
          <a:stretch/>
        </p:blipFill>
        <p:spPr>
          <a:xfrm>
            <a:off x="567892" y="914288"/>
            <a:ext cx="8008218" cy="829231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dirty="0" err="1" smtClean="0"/>
              <a:t>EGit</a:t>
            </a:r>
            <a:endParaRPr lang="en-US" altLang="ko-KR" sz="36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977480" y="1892547"/>
            <a:ext cx="5987008" cy="1933675"/>
          </a:xfrm>
        </p:spPr>
        <p:txBody>
          <a:bodyPr>
            <a:noAutofit/>
          </a:bodyPr>
          <a:lstStyle/>
          <a:p>
            <a:pPr marL="0" indent="0" latinLnBrk="0">
              <a:lnSpc>
                <a:spcPct val="150000"/>
              </a:lnSpc>
              <a:buNone/>
            </a:pPr>
            <a:r>
              <a:rPr lang="ko-KR" altLang="en-US" sz="1800" dirty="0" smtClean="0"/>
              <a:t>풀</a:t>
            </a:r>
            <a:r>
              <a:rPr lang="en-US" altLang="ko-KR" sz="1800" dirty="0" smtClean="0"/>
              <a:t>(</a:t>
            </a:r>
            <a:r>
              <a:rPr lang="en-US" altLang="ko-KR" sz="1800" dirty="0"/>
              <a:t>Pull)</a:t>
            </a:r>
          </a:p>
          <a:p>
            <a:pPr marL="0" indent="0" latinLnBrk="0">
              <a:lnSpc>
                <a:spcPct val="150000"/>
              </a:lnSpc>
              <a:buNone/>
            </a:pPr>
            <a:r>
              <a:rPr lang="ko-KR" altLang="en-US" sz="1800" dirty="0" smtClean="0"/>
              <a:t>풀은 </a:t>
            </a:r>
            <a:r>
              <a:rPr lang="ko-KR" altLang="en-US" sz="1800" dirty="0"/>
              <a:t>두 단계를 거친다</a:t>
            </a:r>
            <a:r>
              <a:rPr lang="en-US" altLang="ko-KR" sz="1800" dirty="0" smtClean="0"/>
              <a:t>.</a:t>
            </a:r>
          </a:p>
          <a:p>
            <a:pPr marL="0" indent="0" latinLnBrk="0">
              <a:lnSpc>
                <a:spcPct val="150000"/>
              </a:lnSpc>
              <a:buNone/>
            </a:pPr>
            <a:r>
              <a:rPr lang="ko-KR" altLang="en-US" sz="1800" dirty="0" smtClean="0"/>
              <a:t>상위저장소의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변경사항을 </a:t>
            </a:r>
            <a:r>
              <a:rPr lang="ko-KR" altLang="en-US" sz="1800" dirty="0"/>
              <a:t>복사하고</a:t>
            </a:r>
            <a:r>
              <a:rPr lang="en-US" altLang="ko-KR" sz="1800" dirty="0"/>
              <a:t>, </a:t>
            </a:r>
            <a:r>
              <a:rPr lang="ko-KR" altLang="en-US" sz="1800" dirty="0"/>
              <a:t>변경이력을 </a:t>
            </a:r>
            <a:r>
              <a:rPr lang="ko-KR" altLang="en-US" sz="1800" dirty="0" smtClean="0"/>
              <a:t>지역저장소와 병합</a:t>
            </a:r>
            <a:endParaRPr lang="en-US" altLang="ko-KR" sz="1800" dirty="0" smtClean="0"/>
          </a:p>
          <a:p>
            <a:pPr marL="0" indent="0" latinLnBrk="0">
              <a:lnSpc>
                <a:spcPct val="150000"/>
              </a:lnSpc>
              <a:buNone/>
            </a:pPr>
            <a:endParaRPr lang="en-US" altLang="ko-KR" sz="100" dirty="0"/>
          </a:p>
          <a:p>
            <a:pPr marL="0" indent="0" latinLnBrk="0">
              <a:lnSpc>
                <a:spcPct val="150000"/>
              </a:lnSpc>
              <a:buNone/>
            </a:pPr>
            <a:r>
              <a:rPr lang="ko-KR" altLang="en-US" sz="1800" dirty="0" smtClean="0"/>
              <a:t>패치</a:t>
            </a:r>
            <a:r>
              <a:rPr lang="en-US" altLang="ko-KR" sz="1800" dirty="0" smtClean="0"/>
              <a:t>(Fetch)</a:t>
            </a:r>
            <a:endParaRPr lang="en-US" altLang="ko-KR" sz="1800" dirty="0"/>
          </a:p>
          <a:p>
            <a:pPr marL="0" indent="0" latinLnBrk="0">
              <a:lnSpc>
                <a:spcPct val="150000"/>
              </a:lnSpc>
              <a:buNone/>
            </a:pPr>
            <a:r>
              <a:rPr lang="en-US" altLang="ko-KR" sz="1800" dirty="0"/>
              <a:t>fetch</a:t>
            </a:r>
            <a:r>
              <a:rPr lang="ko-KR" altLang="en-US" sz="1800" dirty="0"/>
              <a:t>는 </a:t>
            </a:r>
            <a:r>
              <a:rPr lang="en-US" altLang="ko-KR" sz="1800" dirty="0"/>
              <a:t>pull</a:t>
            </a:r>
            <a:r>
              <a:rPr lang="ko-KR" altLang="en-US" sz="1800" dirty="0"/>
              <a:t>과는 다르다</a:t>
            </a:r>
            <a:r>
              <a:rPr lang="en-US" altLang="ko-KR" sz="1800" dirty="0"/>
              <a:t>.</a:t>
            </a:r>
          </a:p>
          <a:p>
            <a:pPr marL="0" indent="0" latinLnBrk="0">
              <a:lnSpc>
                <a:spcPct val="150000"/>
              </a:lnSpc>
              <a:buNone/>
            </a:pPr>
            <a:r>
              <a:rPr lang="ko-KR" altLang="en-US" sz="1800" dirty="0"/>
              <a:t>원격저장소의 변경사항과 </a:t>
            </a:r>
            <a:r>
              <a:rPr lang="ko-KR" altLang="en-US" sz="1800" dirty="0" smtClean="0"/>
              <a:t>지역 저장소의 </a:t>
            </a:r>
            <a:r>
              <a:rPr lang="ko-KR" altLang="en-US" sz="1800" dirty="0"/>
              <a:t>이력과 병합하기 </a:t>
            </a:r>
            <a:r>
              <a:rPr lang="ko-KR" altLang="en-US" sz="1800" dirty="0" smtClean="0"/>
              <a:t>전 까지만 </a:t>
            </a:r>
            <a:r>
              <a:rPr lang="ko-KR" altLang="en-US" sz="1800" dirty="0"/>
              <a:t>하는 </a:t>
            </a:r>
            <a:r>
              <a:rPr lang="ko-KR" altLang="en-US" sz="1800" dirty="0" smtClean="0"/>
              <a:t>단계</a:t>
            </a:r>
            <a:endParaRPr lang="ko-KR" altLang="en-US" sz="18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1135"/>
            <a:ext cx="2352675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H="1">
            <a:off x="827584" y="2200275"/>
            <a:ext cx="2160240" cy="29262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45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1"/>
            <a:ext cx="9143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" y="6518803"/>
            <a:ext cx="9143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3" t="41542" r="13214"/>
          <a:stretch/>
        </p:blipFill>
        <p:spPr>
          <a:xfrm>
            <a:off x="567892" y="914288"/>
            <a:ext cx="8008218" cy="829231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2174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dirty="0" err="1" smtClean="0"/>
              <a:t>EGit</a:t>
            </a:r>
            <a:endParaRPr lang="en-US" altLang="ko-KR" sz="36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977480" y="2181622"/>
            <a:ext cx="5987008" cy="193367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 smtClean="0"/>
              <a:t>병합</a:t>
            </a:r>
            <a:r>
              <a:rPr lang="en-US" altLang="ko-KR" sz="1800" dirty="0" smtClean="0"/>
              <a:t>(</a:t>
            </a:r>
            <a:r>
              <a:rPr lang="en-US" altLang="ko-KR" sz="1800" dirty="0"/>
              <a:t>Merge</a:t>
            </a:r>
            <a:r>
              <a:rPr lang="en-US" altLang="ko-KR" sz="1800" dirty="0" smtClean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 err="1" smtClean="0"/>
              <a:t>브랜치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이력을 하나로 </a:t>
            </a:r>
            <a:r>
              <a:rPr lang="ko-KR" altLang="en-US" sz="1800" dirty="0" smtClean="0"/>
              <a:t>합친다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11610"/>
            <a:ext cx="2352675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H="1">
            <a:off x="971600" y="2435746"/>
            <a:ext cx="2016224" cy="15841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04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1"/>
            <a:ext cx="9143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" y="6518803"/>
            <a:ext cx="9143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785" y="2505078"/>
            <a:ext cx="259433" cy="28514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93056" y="2505078"/>
            <a:ext cx="259433" cy="285143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385593" y="2459511"/>
            <a:ext cx="4562677" cy="1143000"/>
          </a:xfrm>
        </p:spPr>
        <p:txBody>
          <a:bodyPr>
            <a:noAutofit/>
          </a:bodyPr>
          <a:lstStyle/>
          <a:p>
            <a:r>
              <a:rPr lang="en-US" altLang="ko-KR" sz="4000" dirty="0">
                <a:latin typeface="+mj-ea"/>
              </a:rPr>
              <a:t>GITHUB </a:t>
            </a:r>
            <a:r>
              <a:rPr lang="ko-KR" altLang="en-US" sz="4000" dirty="0">
                <a:latin typeface="+mj-ea"/>
              </a:rPr>
              <a:t>사용하기</a:t>
            </a:r>
            <a:endParaRPr lang="ko-KR" altLang="en-US" sz="4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258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1"/>
            <a:ext cx="9143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" y="6518803"/>
            <a:ext cx="9143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3" t="41542" r="13214"/>
          <a:stretch/>
        </p:blipFill>
        <p:spPr>
          <a:xfrm>
            <a:off x="567892" y="914288"/>
            <a:ext cx="8008218" cy="829231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67544" y="248369"/>
            <a:ext cx="7848872" cy="807418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collaborators</a:t>
            </a:r>
            <a:endParaRPr lang="ko-KR" altLang="en-US" sz="3600" dirty="0"/>
          </a:p>
        </p:txBody>
      </p:sp>
      <p:pic>
        <p:nvPicPr>
          <p:cNvPr id="6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38270"/>
            <a:ext cx="7134225" cy="2529665"/>
          </a:xfr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22123" r="19259" b="38148"/>
          <a:stretch/>
        </p:blipFill>
        <p:spPr bwMode="auto">
          <a:xfrm>
            <a:off x="855151" y="3968735"/>
            <a:ext cx="7159352" cy="2550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604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1"/>
            <a:ext cx="9143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" y="6518803"/>
            <a:ext cx="9143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3" t="41542" r="13214"/>
          <a:stretch/>
        </p:blipFill>
        <p:spPr>
          <a:xfrm>
            <a:off x="567892" y="914288"/>
            <a:ext cx="8008218" cy="829231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16959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issue</a:t>
            </a:r>
            <a:endParaRPr lang="ko-KR" altLang="en-US" sz="3600" dirty="0"/>
          </a:p>
        </p:txBody>
      </p:sp>
      <p:pic>
        <p:nvPicPr>
          <p:cNvPr id="6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0" y="1268760"/>
            <a:ext cx="8497900" cy="2592288"/>
          </a:xfrm>
        </p:spPr>
      </p:pic>
      <p:sp>
        <p:nvSpPr>
          <p:cNvPr id="7" name="TextBox 6"/>
          <p:cNvSpPr txBox="1"/>
          <p:nvPr/>
        </p:nvSpPr>
        <p:spPr>
          <a:xfrm>
            <a:off x="611560" y="4072880"/>
            <a:ext cx="7920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 latinLnBrk="0"/>
            <a:r>
              <a:rPr lang="en-US" altLang="ko-KR" dirty="0" err="1" smtClean="0"/>
              <a:t>GitHub</a:t>
            </a:r>
            <a:r>
              <a:rPr lang="ko-KR" altLang="en-US" dirty="0" smtClean="0"/>
              <a:t>는 기능에 대해 </a:t>
            </a:r>
            <a:r>
              <a:rPr lang="ko-KR" altLang="en-US" dirty="0" smtClean="0">
                <a:solidFill>
                  <a:srgbClr val="FF0000"/>
                </a:solidFill>
              </a:rPr>
              <a:t>논의</a:t>
            </a:r>
            <a:r>
              <a:rPr lang="ko-KR" altLang="en-US" dirty="0" smtClean="0"/>
              <a:t>하거나 버그를 </a:t>
            </a:r>
            <a:r>
              <a:rPr lang="ko-KR" altLang="en-US" dirty="0" smtClean="0">
                <a:solidFill>
                  <a:srgbClr val="FF0000"/>
                </a:solidFill>
              </a:rPr>
              <a:t>추적</a:t>
            </a:r>
            <a:r>
              <a:rPr lang="ko-KR" altLang="en-US" dirty="0" smtClean="0"/>
              <a:t>하거나 혹은 두 가지 경우 모두 사용될 수 있는 </a:t>
            </a:r>
            <a:r>
              <a:rPr lang="en-US" altLang="ko-KR" dirty="0" smtClean="0"/>
              <a:t>Issue</a:t>
            </a:r>
            <a:r>
              <a:rPr lang="ko-KR" altLang="en-US" dirty="0" smtClean="0"/>
              <a:t>라는 기능을 갖고 있다</a:t>
            </a:r>
            <a:endParaRPr lang="en-US" altLang="ko-KR" dirty="0" smtClean="0"/>
          </a:p>
          <a:p>
            <a:pPr fontAlgn="t" latinLnBrk="0"/>
            <a:endParaRPr lang="en-US" altLang="ko-KR" dirty="0" smtClean="0">
              <a:solidFill>
                <a:srgbClr val="C00000"/>
              </a:solidFill>
            </a:endParaRPr>
          </a:p>
          <a:p>
            <a:pPr fontAlgn="t" latinLnBrk="0"/>
            <a:r>
              <a:rPr lang="ko-KR" altLang="en-US" dirty="0" smtClean="0">
                <a:solidFill>
                  <a:srgbClr val="C00000"/>
                </a:solidFill>
              </a:rPr>
              <a:t>기록요구</a:t>
            </a:r>
            <a:r>
              <a:rPr lang="ko-KR" altLang="en-US" dirty="0" smtClean="0"/>
              <a:t> </a:t>
            </a:r>
            <a:r>
              <a:rPr lang="en-US" altLang="ko-KR" dirty="0" smtClean="0"/>
              <a:t>: Issue(</a:t>
            </a:r>
            <a:r>
              <a:rPr lang="ko-KR" altLang="en-US" dirty="0" smtClean="0"/>
              <a:t>이슈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사용해 버그를 </a:t>
            </a:r>
            <a:r>
              <a:rPr lang="ko-KR" altLang="en-US" dirty="0"/>
              <a:t>기록하거나 개발하고 싶은 새로운 </a:t>
            </a:r>
            <a:r>
              <a:rPr lang="ko-KR" altLang="en-US" dirty="0" smtClean="0"/>
              <a:t>기능 구체화 가능</a:t>
            </a:r>
            <a:endParaRPr lang="en-US" altLang="ko-KR" dirty="0"/>
          </a:p>
          <a:p>
            <a:pPr latinLnBrk="0"/>
            <a:endParaRPr lang="en-US" altLang="ko-KR" dirty="0"/>
          </a:p>
          <a:p>
            <a:pPr latinLnBrk="0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effectLst/>
              </a:rPr>
              <a:t>ex) 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effectLst/>
              </a:rPr>
              <a:t>당신이 옳아요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effectLst/>
              </a:rPr>
              <a:t>,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effectLst/>
              </a:rPr>
              <a:t>아이폰에서는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effectLst/>
              </a:rPr>
              <a:t>로그인이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effectLst/>
              </a:rPr>
              <a:t> 되지 않네요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effectLst/>
              </a:rPr>
              <a:t>.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effectLst/>
              </a:rPr>
              <a:t>버그를 검증하기 위한 단계를 기록하면서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effectLst/>
              </a:rPr>
              <a:t>GitHub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effectLst/>
              </a:rPr>
              <a:t>에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effectLst/>
              </a:rPr>
              <a:t>issue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effectLst/>
              </a:rPr>
              <a:t>를 생성해 주시겠습니까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effectLst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200604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-161924"/>
            <a:ext cx="9143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" y="6518803"/>
            <a:ext cx="9143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3" t="41542" r="13214"/>
          <a:stretch/>
        </p:blipFill>
        <p:spPr>
          <a:xfrm>
            <a:off x="567892" y="914288"/>
            <a:ext cx="8008218" cy="829231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84784"/>
            <a:ext cx="6395126" cy="4525963"/>
          </a:xfr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1603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issue</a:t>
            </a:r>
            <a:endParaRPr lang="ko-KR" alt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580112" y="6183397"/>
            <a:ext cx="33123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altLang="ko-KR" sz="1050" dirty="0" smtClean="0">
                <a:solidFill>
                  <a:schemeClr val="bg1">
                    <a:lumMod val="75000"/>
                  </a:schemeClr>
                </a:solidFill>
                <a:hlinkClick r:id="rId4"/>
              </a:rPr>
              <a:t>github.com/hailee21/git-presentation.git</a:t>
            </a:r>
            <a:r>
              <a:rPr lang="en-US" altLang="ko-KR" sz="1050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endParaRPr lang="ko-KR" altLang="en-US" sz="105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93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" y="1"/>
            <a:ext cx="9143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화살표: 오각형 9">
            <a:extLst>
              <a:ext uri="{FF2B5EF4-FFF2-40B4-BE49-F238E27FC236}">
                <a16:creationId xmlns:a16="http://schemas.microsoft.com/office/drawing/2014/main" xmlns="" id="{51CD2662-8E89-4D0B-AC5A-9C364F689A9E}"/>
              </a:ext>
            </a:extLst>
          </p:cNvPr>
          <p:cNvSpPr/>
          <p:nvPr/>
        </p:nvSpPr>
        <p:spPr>
          <a:xfrm rot="5400000">
            <a:off x="89059" y="232410"/>
            <a:ext cx="1116330" cy="651510"/>
          </a:xfrm>
          <a:prstGeom prst="homePlate">
            <a:avLst/>
          </a:prstGeom>
          <a:solidFill>
            <a:srgbClr val="504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화살표: 오각형 7">
            <a:extLst>
              <a:ext uri="{FF2B5EF4-FFF2-40B4-BE49-F238E27FC236}">
                <a16:creationId xmlns:a16="http://schemas.microsoft.com/office/drawing/2014/main" xmlns="" id="{42FC9E16-3C8E-41C2-A1F1-4A04F3D30C27}"/>
              </a:ext>
            </a:extLst>
          </p:cNvPr>
          <p:cNvSpPr/>
          <p:nvPr/>
        </p:nvSpPr>
        <p:spPr>
          <a:xfrm rot="5400000">
            <a:off x="18574" y="222885"/>
            <a:ext cx="1097280" cy="651510"/>
          </a:xfrm>
          <a:prstGeom prst="homePlate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257000-6A37-4783-A196-C84D1786F5B3}"/>
              </a:ext>
            </a:extLst>
          </p:cNvPr>
          <p:cNvSpPr txBox="1"/>
          <p:nvPr/>
        </p:nvSpPr>
        <p:spPr>
          <a:xfrm>
            <a:off x="241459" y="1303021"/>
            <a:ext cx="1866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contents</a:t>
            </a:r>
            <a:endParaRPr lang="ko-KR" altLang="en-US" sz="3200" dirty="0"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24F37226-4DD5-4D7C-9B6E-21D702659CFB}"/>
              </a:ext>
            </a:extLst>
          </p:cNvPr>
          <p:cNvCxnSpPr>
            <a:cxnSpLocks/>
            <a:stCxn id="8" idx="6"/>
            <a:endCxn id="11" idx="6"/>
          </p:cNvCxnSpPr>
          <p:nvPr/>
        </p:nvCxnSpPr>
        <p:spPr>
          <a:xfrm flipV="1">
            <a:off x="702214" y="3352179"/>
            <a:ext cx="7335201" cy="29064"/>
          </a:xfrm>
          <a:prstGeom prst="line">
            <a:avLst/>
          </a:prstGeom>
          <a:ln w="25400">
            <a:solidFill>
              <a:srgbClr val="5F5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FE6D4DA0-E7BF-41C7-9C79-8B6C7A739C6F}"/>
              </a:ext>
            </a:extLst>
          </p:cNvPr>
          <p:cNvSpPr/>
          <p:nvPr/>
        </p:nvSpPr>
        <p:spPr>
          <a:xfrm>
            <a:off x="567214" y="3313625"/>
            <a:ext cx="135000" cy="135236"/>
          </a:xfrm>
          <a:prstGeom prst="ellipse">
            <a:avLst/>
          </a:prstGeom>
          <a:solidFill>
            <a:srgbClr val="AEA198"/>
          </a:solidFill>
          <a:ln w="63500">
            <a:solidFill>
              <a:srgbClr val="5F54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6928C25C-98F9-4EB4-87B9-B76E4101FBF3}"/>
              </a:ext>
            </a:extLst>
          </p:cNvPr>
          <p:cNvSpPr/>
          <p:nvPr/>
        </p:nvSpPr>
        <p:spPr>
          <a:xfrm>
            <a:off x="2401014" y="3284565"/>
            <a:ext cx="135000" cy="135236"/>
          </a:xfrm>
          <a:prstGeom prst="ellipse">
            <a:avLst/>
          </a:prstGeom>
          <a:solidFill>
            <a:srgbClr val="AEA198"/>
          </a:solidFill>
          <a:ln w="63500">
            <a:solidFill>
              <a:srgbClr val="5F54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8440BCF9-86C5-45DB-B049-83EA8A62BFD9}"/>
              </a:ext>
            </a:extLst>
          </p:cNvPr>
          <p:cNvSpPr/>
          <p:nvPr/>
        </p:nvSpPr>
        <p:spPr>
          <a:xfrm>
            <a:off x="6068615" y="3284565"/>
            <a:ext cx="135000" cy="135236"/>
          </a:xfrm>
          <a:prstGeom prst="ellipse">
            <a:avLst/>
          </a:prstGeom>
          <a:solidFill>
            <a:srgbClr val="AEA198"/>
          </a:solidFill>
          <a:ln w="63500">
            <a:solidFill>
              <a:srgbClr val="5F54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C07B63E2-DEE7-404C-B575-C9609C821A09}"/>
              </a:ext>
            </a:extLst>
          </p:cNvPr>
          <p:cNvSpPr/>
          <p:nvPr/>
        </p:nvSpPr>
        <p:spPr>
          <a:xfrm>
            <a:off x="7902415" y="3284561"/>
            <a:ext cx="135000" cy="135236"/>
          </a:xfrm>
          <a:prstGeom prst="ellipse">
            <a:avLst/>
          </a:prstGeom>
          <a:solidFill>
            <a:srgbClr val="AEA198"/>
          </a:solidFill>
          <a:ln w="63500">
            <a:solidFill>
              <a:srgbClr val="5F54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0E1A472-B8B0-4E06-9A48-FA964C493BBA}"/>
              </a:ext>
            </a:extLst>
          </p:cNvPr>
          <p:cNvSpPr txBox="1"/>
          <p:nvPr/>
        </p:nvSpPr>
        <p:spPr>
          <a:xfrm>
            <a:off x="288832" y="2519898"/>
            <a:ext cx="2560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공동 작업에 의한 </a:t>
            </a:r>
            <a:endParaRPr lang="en-US" altLang="ko-KR" sz="1600" dirty="0" smtClean="0">
              <a:latin typeface="+mn-ea"/>
            </a:endParaRPr>
          </a:p>
          <a:p>
            <a:r>
              <a:rPr lang="ko-KR" altLang="en-US" sz="1600" dirty="0" smtClean="0">
                <a:latin typeface="+mn-ea"/>
              </a:rPr>
              <a:t>형상 </a:t>
            </a:r>
            <a:r>
              <a:rPr lang="ko-KR" altLang="en-US" sz="1600" dirty="0">
                <a:latin typeface="+mn-ea"/>
              </a:rPr>
              <a:t>관리 툴의 </a:t>
            </a:r>
            <a:r>
              <a:rPr lang="ko-KR" altLang="en-US" sz="1600" dirty="0" smtClean="0">
                <a:latin typeface="+mn-ea"/>
              </a:rPr>
              <a:t>필요성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4F6ACEC-D2D0-4D9B-9967-E2CC8BC82889}"/>
              </a:ext>
            </a:extLst>
          </p:cNvPr>
          <p:cNvSpPr txBox="1"/>
          <p:nvPr/>
        </p:nvSpPr>
        <p:spPr>
          <a:xfrm>
            <a:off x="1969842" y="3518849"/>
            <a:ext cx="1293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GIT</a:t>
            </a:r>
            <a:r>
              <a:rPr lang="ko-KR" altLang="en-US" sz="1600" dirty="0">
                <a:latin typeface="+mn-ea"/>
              </a:rPr>
              <a:t>의 장점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D09022A-3712-438D-8444-4FE9960BA11E}"/>
              </a:ext>
            </a:extLst>
          </p:cNvPr>
          <p:cNvSpPr txBox="1"/>
          <p:nvPr/>
        </p:nvSpPr>
        <p:spPr>
          <a:xfrm>
            <a:off x="3703216" y="3518849"/>
            <a:ext cx="1484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GIT </a:t>
            </a:r>
            <a:r>
              <a:rPr lang="ko-KR" altLang="en-US" sz="1600" dirty="0">
                <a:latin typeface="+mn-ea"/>
              </a:rPr>
              <a:t>사용하기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6177755-FF6F-40C8-8049-C67F65F2FA5B}"/>
              </a:ext>
            </a:extLst>
          </p:cNvPr>
          <p:cNvSpPr txBox="1"/>
          <p:nvPr/>
        </p:nvSpPr>
        <p:spPr>
          <a:xfrm>
            <a:off x="5664801" y="3518850"/>
            <a:ext cx="1024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GITHUB </a:t>
            </a:r>
            <a:r>
              <a:rPr lang="ko-KR" altLang="en-US" sz="1600" dirty="0">
                <a:latin typeface="+mn-ea"/>
              </a:rPr>
              <a:t>사용하기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C982C552-5BEB-4EE1-B8F3-53820D7FF617}"/>
              </a:ext>
            </a:extLst>
          </p:cNvPr>
          <p:cNvSpPr/>
          <p:nvPr/>
        </p:nvSpPr>
        <p:spPr>
          <a:xfrm>
            <a:off x="-40593" y="6276976"/>
            <a:ext cx="9184593" cy="581025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6928C25C-98F9-4EB4-87B9-B76E4101FBF3}"/>
              </a:ext>
            </a:extLst>
          </p:cNvPr>
          <p:cNvSpPr/>
          <p:nvPr/>
        </p:nvSpPr>
        <p:spPr>
          <a:xfrm>
            <a:off x="4234814" y="3313625"/>
            <a:ext cx="135000" cy="135236"/>
          </a:xfrm>
          <a:prstGeom prst="ellipse">
            <a:avLst/>
          </a:prstGeom>
          <a:solidFill>
            <a:srgbClr val="AEA198"/>
          </a:solidFill>
          <a:ln w="63500">
            <a:solidFill>
              <a:srgbClr val="5F54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D09022A-3712-438D-8444-4FE9960BA11E}"/>
              </a:ext>
            </a:extLst>
          </p:cNvPr>
          <p:cNvSpPr txBox="1"/>
          <p:nvPr/>
        </p:nvSpPr>
        <p:spPr>
          <a:xfrm>
            <a:off x="7498601" y="3518848"/>
            <a:ext cx="1414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GITHUB</a:t>
            </a:r>
            <a:r>
              <a:rPr lang="ko-KR" altLang="en-US" sz="1600" dirty="0">
                <a:latin typeface="+mn-ea"/>
              </a:rPr>
              <a:t>에서 </a:t>
            </a:r>
            <a:r>
              <a:rPr lang="en-US" altLang="ko-KR" sz="1600" dirty="0">
                <a:latin typeface="+mn-ea"/>
              </a:rPr>
              <a:t>conflict </a:t>
            </a:r>
            <a:r>
              <a:rPr lang="ko-KR" altLang="en-US" sz="1600" dirty="0">
                <a:latin typeface="+mn-ea"/>
              </a:rPr>
              <a:t>상황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125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1"/>
            <a:ext cx="9143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" y="6518803"/>
            <a:ext cx="9143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3" t="41542" r="13214"/>
          <a:stretch/>
        </p:blipFill>
        <p:spPr>
          <a:xfrm>
            <a:off x="567892" y="914288"/>
            <a:ext cx="8008218" cy="829231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112713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Issue</a:t>
            </a:r>
            <a:r>
              <a:rPr lang="ko-KR" altLang="en-US" sz="3600" dirty="0"/>
              <a:t> </a:t>
            </a:r>
            <a:r>
              <a:rPr lang="ko-KR" altLang="en-US" sz="3600" dirty="0" smtClean="0"/>
              <a:t>다양하게 적용하기</a:t>
            </a:r>
            <a:endParaRPr lang="ko-KR" altLang="en-US" sz="3600" dirty="0"/>
          </a:p>
        </p:txBody>
      </p:sp>
      <p:pic>
        <p:nvPicPr>
          <p:cNvPr id="6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" t="10168" r="-1" b="31247"/>
          <a:stretch/>
        </p:blipFill>
        <p:spPr>
          <a:xfrm>
            <a:off x="827584" y="1308001"/>
            <a:ext cx="7461786" cy="4176464"/>
          </a:xfrm>
        </p:spPr>
      </p:pic>
      <p:sp>
        <p:nvSpPr>
          <p:cNvPr id="7" name="TextBox 6"/>
          <p:cNvSpPr txBox="1"/>
          <p:nvPr/>
        </p:nvSpPr>
        <p:spPr>
          <a:xfrm>
            <a:off x="611560" y="5715347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프로젝트 진행 시 나오는 모든 이슈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고객 미팅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 시 필요한 준비사항 등 </a:t>
            </a:r>
            <a:endParaRPr lang="en-US" altLang="ko-KR" dirty="0" smtClean="0"/>
          </a:p>
          <a:p>
            <a:r>
              <a:rPr lang="ko-KR" altLang="en-US" dirty="0" smtClean="0"/>
              <a:t>프로젝트에서 필요한 모든 내용들 관리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082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1"/>
            <a:ext cx="9143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" y="6518803"/>
            <a:ext cx="9143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03" y="2457452"/>
            <a:ext cx="259433" cy="28514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87232" y="2457452"/>
            <a:ext cx="259433" cy="285143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1525960" y="2492896"/>
            <a:ext cx="645403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>
                <a:latin typeface="+mj-ea"/>
              </a:rPr>
              <a:t>GITHUB</a:t>
            </a:r>
            <a:r>
              <a:rPr lang="ko-KR" altLang="en-US" sz="4000" dirty="0" smtClean="0">
                <a:latin typeface="+mj-ea"/>
              </a:rPr>
              <a:t>에서 </a:t>
            </a:r>
            <a:r>
              <a:rPr lang="en-US" altLang="ko-KR" sz="4000" dirty="0" smtClean="0">
                <a:latin typeface="+mj-ea"/>
              </a:rPr>
              <a:t>conflict </a:t>
            </a:r>
            <a:r>
              <a:rPr lang="ko-KR" altLang="en-US" sz="4000" dirty="0" smtClean="0">
                <a:latin typeface="+mj-ea"/>
              </a:rPr>
              <a:t>상황</a:t>
            </a:r>
            <a:endParaRPr lang="ko-KR" altLang="en-US" sz="4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8704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1"/>
            <a:ext cx="9143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" y="6518803"/>
            <a:ext cx="9143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3" t="41542" r="13214"/>
          <a:stretch/>
        </p:blipFill>
        <p:spPr>
          <a:xfrm>
            <a:off x="567892" y="914288"/>
            <a:ext cx="8008218" cy="829231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675671" y="-10130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+mj-ea"/>
              </a:rPr>
              <a:t>언제 </a:t>
            </a:r>
            <a:r>
              <a:rPr lang="en-US" altLang="ko-KR" sz="3600" dirty="0" smtClean="0">
                <a:latin typeface="+mj-ea"/>
              </a:rPr>
              <a:t>conflict</a:t>
            </a:r>
            <a:r>
              <a:rPr lang="ko-KR" altLang="en-US" sz="3600" dirty="0" smtClean="0">
                <a:latin typeface="+mj-ea"/>
              </a:rPr>
              <a:t>가 일어나는가</a:t>
            </a:r>
            <a:r>
              <a:rPr lang="en-US" altLang="ko-KR" sz="3600" dirty="0" smtClean="0">
                <a:latin typeface="+mj-ea"/>
              </a:rPr>
              <a:t>?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1338255" y="5095850"/>
            <a:ext cx="6400800" cy="1289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/>
              <a:t>내가 끌어온 저장소가 </a:t>
            </a:r>
            <a:r>
              <a:rPr lang="ko-KR" altLang="en-US" sz="1800" dirty="0" smtClean="0">
                <a:solidFill>
                  <a:srgbClr val="C00000"/>
                </a:solidFill>
              </a:rPr>
              <a:t>최신 버전</a:t>
            </a:r>
            <a:r>
              <a:rPr lang="ko-KR" altLang="en-US" sz="1800" dirty="0" smtClean="0"/>
              <a:t>이 아닌 경우</a:t>
            </a:r>
            <a:r>
              <a:rPr lang="en-US" altLang="ko-KR" sz="1800" dirty="0" smtClean="0"/>
              <a:t>, </a:t>
            </a:r>
          </a:p>
          <a:p>
            <a:pPr marL="0" indent="0" latinLnBrk="0">
              <a:buNone/>
            </a:pPr>
            <a:r>
              <a:rPr lang="ko-KR" altLang="en-US" sz="1800" dirty="0" smtClean="0"/>
              <a:t>내가 </a:t>
            </a:r>
            <a:r>
              <a:rPr lang="en-US" altLang="ko-KR" sz="1800" dirty="0" smtClean="0"/>
              <a:t>pull </a:t>
            </a:r>
            <a:r>
              <a:rPr lang="ko-KR" altLang="en-US" sz="1800" dirty="0" smtClean="0"/>
              <a:t>을 실행한 후 </a:t>
            </a:r>
            <a:r>
              <a:rPr lang="ko-KR" altLang="en-US" sz="1800" dirty="0" smtClean="0">
                <a:solidFill>
                  <a:srgbClr val="C00000"/>
                </a:solidFill>
              </a:rPr>
              <a:t>다른 사람이 </a:t>
            </a:r>
            <a:r>
              <a:rPr lang="en-US" altLang="ko-KR" sz="1800" dirty="0" smtClean="0">
                <a:solidFill>
                  <a:srgbClr val="C00000"/>
                </a:solidFill>
              </a:rPr>
              <a:t>push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하여 </a:t>
            </a:r>
            <a:r>
              <a:rPr lang="ko-KR" altLang="en-US" sz="1800" dirty="0" smtClean="0">
                <a:solidFill>
                  <a:srgbClr val="C00000"/>
                </a:solidFill>
              </a:rPr>
              <a:t>원격 저장소를 업데이트 </a:t>
            </a:r>
            <a:r>
              <a:rPr lang="ko-KR" altLang="en-US" sz="1800" dirty="0" smtClean="0"/>
              <a:t>해버린 경우</a:t>
            </a:r>
            <a:endParaRPr lang="en-US" altLang="ko-KR" sz="18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67458"/>
            <a:ext cx="7422142" cy="331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2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1"/>
            <a:ext cx="9143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" y="6518803"/>
            <a:ext cx="9143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3" t="41542" r="13214"/>
          <a:stretch/>
        </p:blipFill>
        <p:spPr>
          <a:xfrm>
            <a:off x="567892" y="914288"/>
            <a:ext cx="8008218" cy="829231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398463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+mj-ea"/>
              </a:rPr>
              <a:t>Conflict </a:t>
            </a:r>
            <a:r>
              <a:rPr lang="ko-KR" altLang="en-US" sz="3600" dirty="0" smtClean="0">
                <a:latin typeface="+mj-ea"/>
              </a:rPr>
              <a:t>해결방안</a:t>
            </a:r>
            <a:r>
              <a:rPr lang="en-US" altLang="ko-KR" sz="3600" dirty="0" smtClean="0">
                <a:latin typeface="+mj-ea"/>
              </a:rPr>
              <a:t/>
            </a:r>
            <a:br>
              <a:rPr lang="en-US" altLang="ko-KR" sz="3600" dirty="0" smtClean="0">
                <a:latin typeface="+mj-ea"/>
              </a:rPr>
            </a:br>
            <a:endParaRPr lang="ko-KR" altLang="en-US" sz="3600" dirty="0">
              <a:latin typeface="+mj-ea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57200" y="1628775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smtClean="0">
                <a:solidFill>
                  <a:srgbClr val="FF0000"/>
                </a:solidFill>
              </a:rPr>
              <a:t>①주의</a:t>
            </a:r>
            <a:r>
              <a:rPr lang="ko-KR" altLang="en-US" sz="2400" dirty="0" smtClean="0"/>
              <a:t>해서 충돌 내지 않기</a:t>
            </a:r>
            <a:endParaRPr lang="en-US" altLang="ko-KR" sz="2400" dirty="0" smtClean="0"/>
          </a:p>
          <a:p>
            <a:pPr marL="0" indent="0" fontAlgn="t">
              <a:buNone/>
            </a:pPr>
            <a:r>
              <a:rPr lang="en-US" altLang="ko-KR" sz="1800" dirty="0" smtClean="0"/>
              <a:t>A</a:t>
            </a:r>
            <a:r>
              <a:rPr lang="ko-KR" altLang="ko-KR" sz="1800" dirty="0" smtClean="0"/>
              <a:t>가 수정한 부분을 확인하고 </a:t>
            </a:r>
            <a:r>
              <a:rPr lang="en-US" altLang="ko-KR" sz="1800" dirty="0" smtClean="0"/>
              <a:t>B</a:t>
            </a:r>
            <a:r>
              <a:rPr lang="ko-KR" altLang="ko-KR" sz="1800" dirty="0" smtClean="0"/>
              <a:t>가 가진</a:t>
            </a:r>
            <a:r>
              <a:rPr lang="en-US" altLang="ko-KR" sz="1800" dirty="0" smtClean="0"/>
              <a:t> 5</a:t>
            </a:r>
            <a:r>
              <a:rPr lang="ko-KR" altLang="en-US" sz="1800" dirty="0" smtClean="0"/>
              <a:t>버전의</a:t>
            </a:r>
            <a:r>
              <a:rPr lang="ko-KR" altLang="ko-KR" sz="1800" dirty="0" smtClean="0"/>
              <a:t> 프로젝트에서 추가</a:t>
            </a:r>
            <a:r>
              <a:rPr lang="ko-KR" altLang="en-US" sz="1800" dirty="0" smtClean="0"/>
              <a:t>하기</a:t>
            </a:r>
            <a:r>
              <a:rPr lang="en-US" altLang="ko-KR" sz="1800" dirty="0" smtClean="0"/>
              <a:t> </a:t>
            </a:r>
            <a:endParaRPr lang="ko-KR" altLang="ko-KR" sz="1800" dirty="0" smtClean="0"/>
          </a:p>
          <a:p>
            <a:pPr marL="0" indent="0" fontAlgn="t">
              <a:buNone/>
            </a:pPr>
            <a:r>
              <a:rPr lang="ko-KR" altLang="en-US" sz="1800" dirty="0" smtClean="0"/>
              <a:t>또는 </a:t>
            </a:r>
            <a:r>
              <a:rPr lang="en-US" altLang="ko-KR" sz="1800" dirty="0" smtClean="0"/>
              <a:t>B</a:t>
            </a:r>
            <a:r>
              <a:rPr lang="ko-KR" altLang="en-US" sz="1800" dirty="0" smtClean="0"/>
              <a:t>가</a:t>
            </a:r>
            <a:r>
              <a:rPr lang="ko-KR" altLang="ko-KR" sz="1800" dirty="0" smtClean="0"/>
              <a:t> </a:t>
            </a:r>
            <a:r>
              <a:rPr lang="en-US" altLang="ko-KR" sz="1800" dirty="0" smtClean="0"/>
              <a:t>6</a:t>
            </a:r>
            <a:r>
              <a:rPr lang="ko-KR" altLang="ko-KR" sz="1800" dirty="0" smtClean="0"/>
              <a:t>버전을 받아서 내가 수정한 부분 적용</a:t>
            </a:r>
            <a:r>
              <a:rPr lang="ko-KR" altLang="en-US" sz="1800" dirty="0" smtClean="0"/>
              <a:t>하기</a:t>
            </a:r>
            <a:endParaRPr lang="en-US" altLang="ko-KR" sz="1800" dirty="0" smtClean="0"/>
          </a:p>
          <a:p>
            <a:pPr marL="0" indent="0" fontAlgn="t">
              <a:buNone/>
            </a:pPr>
            <a:endParaRPr lang="en-US" altLang="ko-KR" sz="1800" dirty="0" smtClean="0">
              <a:solidFill>
                <a:srgbClr val="FF0000"/>
              </a:solidFill>
            </a:endParaRPr>
          </a:p>
          <a:p>
            <a:pPr marL="0" indent="0" fontAlgn="t">
              <a:buNone/>
            </a:pPr>
            <a:r>
              <a:rPr lang="ko-KR" altLang="en-US" sz="2400" dirty="0" smtClean="0"/>
              <a:t>②</a:t>
            </a:r>
            <a:r>
              <a:rPr lang="en-US" altLang="ko-KR" sz="2400" dirty="0" smtClean="0"/>
              <a:t>Push</a:t>
            </a:r>
            <a:r>
              <a:rPr lang="ko-KR" altLang="en-US" sz="2400" dirty="0" smtClean="0"/>
              <a:t>할 </a:t>
            </a:r>
            <a:r>
              <a:rPr lang="ko-KR" altLang="en-US" sz="2400" dirty="0" smtClean="0"/>
              <a:t>때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팀원에게 말하기</a:t>
            </a:r>
            <a:endParaRPr lang="en-US" altLang="ko-KR" sz="2400" dirty="0" smtClean="0"/>
          </a:p>
          <a:p>
            <a:pPr marL="0" indent="0" fontAlgn="t">
              <a:buNone/>
            </a:pPr>
            <a:endParaRPr lang="en-US" altLang="ko-KR" sz="1800" dirty="0"/>
          </a:p>
          <a:p>
            <a:pPr marL="0" indent="0" fontAlgn="t">
              <a:buNone/>
            </a:pPr>
            <a:r>
              <a:rPr lang="ko-KR" altLang="en-US" sz="2400" dirty="0" smtClean="0">
                <a:solidFill>
                  <a:srgbClr val="FF0000"/>
                </a:solidFill>
              </a:rPr>
              <a:t>③</a:t>
            </a:r>
            <a:r>
              <a:rPr lang="en-US" altLang="ko-KR" sz="2400" dirty="0" smtClean="0">
                <a:solidFill>
                  <a:srgbClr val="FF0000"/>
                </a:solidFill>
              </a:rPr>
              <a:t>Merge</a:t>
            </a:r>
            <a:r>
              <a:rPr lang="en-US" altLang="ko-KR" sz="2400" dirty="0">
                <a:solidFill>
                  <a:srgbClr val="FF0000"/>
                </a:solidFill>
              </a:rPr>
              <a:t>(</a:t>
            </a:r>
            <a:r>
              <a:rPr lang="ko-KR" altLang="en-US" sz="2400" dirty="0">
                <a:solidFill>
                  <a:srgbClr val="FF0000"/>
                </a:solidFill>
              </a:rPr>
              <a:t>병합</a:t>
            </a:r>
            <a:r>
              <a:rPr lang="en-US" altLang="ko-KR" sz="2400" dirty="0">
                <a:solidFill>
                  <a:srgbClr val="FF0000"/>
                </a:solidFill>
              </a:rPr>
              <a:t>) </a:t>
            </a:r>
            <a:r>
              <a:rPr lang="ko-KR" altLang="en-US" sz="2400" dirty="0"/>
              <a:t>하기</a:t>
            </a:r>
          </a:p>
        </p:txBody>
      </p:sp>
    </p:spTree>
    <p:extLst>
      <p:ext uri="{BB962C8B-B14F-4D97-AF65-F5344CB8AC3E}">
        <p14:creationId xmlns:p14="http://schemas.microsoft.com/office/powerpoint/2010/main" val="140082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1"/>
            <a:ext cx="9143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" y="6518803"/>
            <a:ext cx="9143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3" t="41542" r="13214"/>
          <a:stretch/>
        </p:blipFill>
        <p:spPr>
          <a:xfrm>
            <a:off x="567892" y="914288"/>
            <a:ext cx="8008218" cy="829231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+mj-ea"/>
              </a:rPr>
              <a:t>Conflict </a:t>
            </a:r>
            <a:r>
              <a:rPr lang="ko-KR" altLang="en-US" sz="3600" dirty="0" smtClean="0">
                <a:latin typeface="+mj-ea"/>
              </a:rPr>
              <a:t>해결 방안</a:t>
            </a:r>
            <a:endParaRPr lang="ko-KR" altLang="en-US" sz="3600" dirty="0">
              <a:latin typeface="+mj-ea"/>
            </a:endParaRPr>
          </a:p>
        </p:txBody>
      </p:sp>
      <p:pic>
        <p:nvPicPr>
          <p:cNvPr id="6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85367"/>
            <a:ext cx="7422142" cy="33190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5212656"/>
            <a:ext cx="8694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ko-KR" altLang="en-US" dirty="0" smtClean="0"/>
              <a:t>병합</a:t>
            </a:r>
            <a:r>
              <a:rPr lang="en-US" altLang="ko-KR" dirty="0"/>
              <a:t>(merge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진행하여 </a:t>
            </a:r>
            <a:r>
              <a:rPr lang="ko-KR" altLang="en-US" dirty="0"/>
              <a:t>다른 사람의 업데이트 이력을 내 저장소에도 </a:t>
            </a:r>
            <a:r>
              <a:rPr lang="ko-KR" altLang="en-US" dirty="0" smtClean="0"/>
              <a:t>갱신해야 함</a:t>
            </a:r>
            <a:endParaRPr lang="en-US" altLang="ko-KR" dirty="0" smtClean="0"/>
          </a:p>
          <a:p>
            <a:pPr fontAlgn="t"/>
            <a:r>
              <a:rPr lang="ko-KR" altLang="en-US" dirty="0" smtClean="0"/>
              <a:t>만약 </a:t>
            </a:r>
            <a:r>
              <a:rPr lang="ko-KR" altLang="en-US" dirty="0"/>
              <a:t>병합하지 않은 채로 이력을 덮어쓰게 </a:t>
            </a:r>
            <a:r>
              <a:rPr lang="ko-KR" altLang="en-US" dirty="0" smtClean="0"/>
              <a:t>되면</a:t>
            </a:r>
            <a:endParaRPr lang="en-US" altLang="ko-KR" dirty="0" smtClean="0"/>
          </a:p>
          <a:p>
            <a:pPr fontAlgn="t"/>
            <a:r>
              <a:rPr lang="ko-KR" altLang="en-US" dirty="0" smtClean="0"/>
              <a:t>다른 </a:t>
            </a:r>
            <a:r>
              <a:rPr lang="ko-KR" altLang="en-US" dirty="0"/>
              <a:t>사람이 </a:t>
            </a:r>
            <a:r>
              <a:rPr lang="en-US" altLang="ko-KR" dirty="0"/>
              <a:t>push </a:t>
            </a:r>
            <a:r>
              <a:rPr lang="ko-KR" altLang="en-US" dirty="0"/>
              <a:t>한 업데이트 내역</a:t>
            </a:r>
            <a:r>
              <a:rPr lang="en-US" altLang="ko-KR" dirty="0"/>
              <a:t>(</a:t>
            </a:r>
            <a:r>
              <a:rPr lang="ko-KR" altLang="en-US" dirty="0"/>
              <a:t>그림의 </a:t>
            </a:r>
            <a:r>
              <a:rPr lang="ko-KR" altLang="en-US" dirty="0" err="1"/>
              <a:t>커밋</a:t>
            </a:r>
            <a:r>
              <a:rPr lang="en-US" altLang="ko-KR" dirty="0"/>
              <a:t>C)</a:t>
            </a:r>
            <a:r>
              <a:rPr lang="ko-KR" altLang="en-US" dirty="0"/>
              <a:t>이 사라져 버리기 때문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66179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1"/>
            <a:ext cx="9143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321295" y="2121588"/>
            <a:ext cx="2520000" cy="2520000"/>
          </a:xfrm>
          <a:prstGeom prst="ellipse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0DFE1C3-20DE-4E50-8D43-C2130FC4B806}"/>
              </a:ext>
            </a:extLst>
          </p:cNvPr>
          <p:cNvSpPr txBox="1"/>
          <p:nvPr/>
        </p:nvSpPr>
        <p:spPr>
          <a:xfrm>
            <a:off x="2354001" y="3098367"/>
            <a:ext cx="4435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You</a:t>
            </a:r>
            <a:endParaRPr lang="en-US" altLang="ko-KR" sz="2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0AE1A81E-7E1F-4989-ADA1-F8FA1EA13458}"/>
              </a:ext>
            </a:extLst>
          </p:cNvPr>
          <p:cNvCxnSpPr>
            <a:cxnSpLocks/>
          </p:cNvCxnSpPr>
          <p:nvPr/>
        </p:nvCxnSpPr>
        <p:spPr>
          <a:xfrm>
            <a:off x="4154690" y="3559293"/>
            <a:ext cx="85073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96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1"/>
            <a:ext cx="9143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" y="6518803"/>
            <a:ext cx="9143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6" y="2096413"/>
            <a:ext cx="259433" cy="28514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96812" y="2877463"/>
            <a:ext cx="259433" cy="285143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120114" y="2554761"/>
            <a:ext cx="8229600" cy="1143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>
                <a:latin typeface="+mj-ea"/>
              </a:rPr>
              <a:t>공동작업에 </a:t>
            </a:r>
            <a:r>
              <a:rPr lang="ko-KR" altLang="en-US" sz="4000" dirty="0" smtClean="0">
                <a:latin typeface="+mj-ea"/>
              </a:rPr>
              <a:t>의한</a:t>
            </a:r>
            <a:r>
              <a:rPr lang="en-US" altLang="ko-KR" sz="4000" dirty="0" smtClean="0">
                <a:latin typeface="+mj-ea"/>
              </a:rPr>
              <a:t/>
            </a:r>
            <a:br>
              <a:rPr lang="en-US" altLang="ko-KR" sz="4000" dirty="0" smtClean="0">
                <a:latin typeface="+mj-ea"/>
              </a:rPr>
            </a:br>
            <a:r>
              <a:rPr lang="en-US" altLang="ko-KR" sz="4000" dirty="0">
                <a:latin typeface="+mj-ea"/>
              </a:rPr>
              <a:t>	</a:t>
            </a:r>
            <a:r>
              <a:rPr lang="en-US" altLang="ko-KR" sz="4000" dirty="0" smtClean="0">
                <a:latin typeface="+mj-ea"/>
              </a:rPr>
              <a:t>	</a:t>
            </a:r>
            <a:r>
              <a:rPr lang="ko-KR" altLang="en-US" sz="4000" dirty="0" smtClean="0">
                <a:latin typeface="+mj-ea"/>
              </a:rPr>
              <a:t>형상관리 </a:t>
            </a:r>
            <a:r>
              <a:rPr lang="ko-KR" altLang="en-US" sz="4000" dirty="0" smtClean="0">
                <a:latin typeface="+mj-ea"/>
              </a:rPr>
              <a:t>툴의 필요성</a:t>
            </a:r>
            <a:endParaRPr lang="ko-KR" altLang="en-US" sz="4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5966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1"/>
            <a:ext cx="9143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" y="6518803"/>
            <a:ext cx="9143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3" t="41542" r="13214"/>
          <a:stretch/>
        </p:blipFill>
        <p:spPr>
          <a:xfrm>
            <a:off x="567892" y="914288"/>
            <a:ext cx="8008218" cy="829231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57200" y="1130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sz="4000" dirty="0" smtClean="0"/>
              <a:t>공동작업에 의한 형상관리 툴의 필요성</a:t>
            </a:r>
            <a:endParaRPr lang="ko-KR" altLang="en-US" dirty="0"/>
          </a:p>
        </p:txBody>
      </p:sp>
      <p:pic>
        <p:nvPicPr>
          <p:cNvPr id="10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19" y="1707095"/>
            <a:ext cx="6180762" cy="2783303"/>
          </a:xfrm>
        </p:spPr>
      </p:pic>
      <p:sp>
        <p:nvSpPr>
          <p:cNvPr id="11" name="TextBox 10"/>
          <p:cNvSpPr txBox="1"/>
          <p:nvPr/>
        </p:nvSpPr>
        <p:spPr>
          <a:xfrm>
            <a:off x="251520" y="4744205"/>
            <a:ext cx="864096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로컬에 공유된 한 개의 파일에 여러 사람이 동시에 작업을 시작하고 저장할 때</a:t>
            </a:r>
            <a:r>
              <a:rPr lang="en-US" altLang="ko-KR" dirty="0" smtClean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먼저 작업을 끝낸 파일이 없어지거나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나중에 작업을 끝낸 파일이 저장이 안될 수 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3499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1"/>
            <a:ext cx="9143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" y="6518803"/>
            <a:ext cx="9143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3" t="41542" r="13214"/>
          <a:stretch/>
        </p:blipFill>
        <p:spPr>
          <a:xfrm>
            <a:off x="567892" y="914288"/>
            <a:ext cx="8008218" cy="829231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10318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형상관리 툴 예</a:t>
            </a:r>
            <a:endParaRPr lang="ko-KR" altLang="en-US" sz="3600" dirty="0"/>
          </a:p>
        </p:txBody>
      </p:sp>
      <p:pic>
        <p:nvPicPr>
          <p:cNvPr id="13" name="내용 개체 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97" y="1534691"/>
            <a:ext cx="4762500" cy="3733800"/>
          </a:xfrm>
        </p:spPr>
      </p:pic>
      <p:sp>
        <p:nvSpPr>
          <p:cNvPr id="14" name="직사각형 13"/>
          <p:cNvSpPr/>
          <p:nvPr/>
        </p:nvSpPr>
        <p:spPr>
          <a:xfrm>
            <a:off x="1403648" y="5468825"/>
            <a:ext cx="20313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중앙집중식버전관리시스템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92080" y="2156629"/>
            <a:ext cx="3672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클라이언트가 </a:t>
            </a:r>
            <a:r>
              <a:rPr lang="ko-KR" altLang="en-US" dirty="0"/>
              <a:t>중앙 서버로부터 파일을 받아서 </a:t>
            </a:r>
            <a:r>
              <a:rPr lang="ko-KR" altLang="en-US" dirty="0" smtClean="0"/>
              <a:t>사용하고</a:t>
            </a:r>
            <a:r>
              <a:rPr lang="en-US" altLang="ko-KR" dirty="0" smtClean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작업을 완료하면 중앙 서버로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57063" y="5097216"/>
            <a:ext cx="36724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 smtClean="0"/>
              <a:t>커밋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Comit</a:t>
            </a:r>
            <a:r>
              <a:rPr lang="en-US" altLang="ko-KR" sz="1400" b="1" dirty="0"/>
              <a:t>)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작업 </a:t>
            </a:r>
            <a:r>
              <a:rPr lang="ko-KR" altLang="en-US" sz="1400" dirty="0" err="1" smtClean="0"/>
              <a:t>디렉토리에서</a:t>
            </a:r>
            <a:r>
              <a:rPr lang="ko-KR" altLang="en-US" sz="1400" dirty="0" smtClean="0"/>
              <a:t> 변경 및 추가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삭제된 파일을 원본 저장소인 서버에 적용하는 것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21222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2700" y="0"/>
            <a:ext cx="9143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" y="6518803"/>
            <a:ext cx="9143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3" t="41542" r="13214"/>
          <a:stretch/>
        </p:blipFill>
        <p:spPr>
          <a:xfrm>
            <a:off x="567892" y="914288"/>
            <a:ext cx="8008218" cy="829231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형상관리 툴의 </a:t>
            </a:r>
            <a:r>
              <a:rPr lang="ko-KR" altLang="en-US" sz="3600" dirty="0" smtClean="0"/>
              <a:t>종류</a:t>
            </a:r>
            <a:endParaRPr lang="ko-KR" altLang="en-US" sz="36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ko-KR" dirty="0" smtClean="0"/>
              <a:t>Subversion</a:t>
            </a:r>
          </a:p>
          <a:p>
            <a:r>
              <a:rPr lang="en-US" altLang="ko-KR" dirty="0" smtClean="0"/>
              <a:t>CVS</a:t>
            </a:r>
          </a:p>
          <a:p>
            <a:r>
              <a:rPr lang="en-US" altLang="ko-KR" dirty="0" smtClean="0"/>
              <a:t>Perforce</a:t>
            </a:r>
          </a:p>
          <a:p>
            <a:r>
              <a:rPr lang="en-US" altLang="ko-KR" dirty="0" smtClean="0"/>
              <a:t>GIT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386" y="4384463"/>
            <a:ext cx="2896470" cy="12112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376" y="1484784"/>
            <a:ext cx="2926080" cy="731520"/>
          </a:xfrm>
          <a:prstGeom prst="rect">
            <a:avLst/>
          </a:prstGeom>
        </p:spPr>
      </p:pic>
      <p:sp>
        <p:nvSpPr>
          <p:cNvPr id="10" name="AutoShape 2" descr="Home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071" y="2304818"/>
            <a:ext cx="3372544" cy="112418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453" y="3545069"/>
            <a:ext cx="18383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2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1"/>
            <a:ext cx="9143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" y="6518803"/>
            <a:ext cx="9143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3" t="41542" r="13214"/>
          <a:stretch/>
        </p:blipFill>
        <p:spPr>
          <a:xfrm>
            <a:off x="567892" y="914288"/>
            <a:ext cx="8008218" cy="829231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 smtClean="0"/>
              <a:t>GIT</a:t>
            </a:r>
            <a:r>
              <a:rPr lang="ko-KR" altLang="en-US" sz="3600" dirty="0" smtClean="0"/>
              <a:t>의 장점</a:t>
            </a:r>
            <a:endParaRPr lang="ko-KR" altLang="en-US" sz="3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02" y="1930663"/>
            <a:ext cx="3233539" cy="25350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458" y="1377727"/>
            <a:ext cx="3233540" cy="36409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4545" y="5457998"/>
            <a:ext cx="6907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커밋을</a:t>
            </a:r>
            <a:r>
              <a:rPr lang="ko-KR" altLang="en-US" dirty="0" smtClean="0"/>
              <a:t> 서버에만 하지 않고 로컬저장소에도 저장하는 </a:t>
            </a:r>
            <a:r>
              <a:rPr lang="ko-KR" altLang="en-US" dirty="0" err="1" smtClean="0"/>
              <a:t>브랜치모델</a:t>
            </a:r>
            <a:endParaRPr lang="en-US" altLang="ko-KR" dirty="0" smtClean="0"/>
          </a:p>
          <a:p>
            <a:r>
              <a:rPr lang="ko-KR" altLang="en-US" dirty="0" smtClean="0"/>
              <a:t>서버에 문제가 발생하여도 형상관리가 가능</a:t>
            </a:r>
            <a:endParaRPr lang="en-US" altLang="ko-KR" dirty="0" smtClean="0"/>
          </a:p>
          <a:p>
            <a:r>
              <a:rPr lang="ko-KR" altLang="en-US" dirty="0" smtClean="0"/>
              <a:t>다른 형상관리 툴에 없는 </a:t>
            </a:r>
            <a:r>
              <a:rPr lang="en-US" altLang="ko-KR" dirty="0" smtClean="0"/>
              <a:t>fork</a:t>
            </a:r>
            <a:r>
              <a:rPr lang="ko-KR" altLang="en-US" dirty="0" smtClean="0"/>
              <a:t>가 가능</a:t>
            </a:r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76347"/>
            <a:ext cx="1620179" cy="67753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504109" y="5051276"/>
            <a:ext cx="20313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중앙집중식버전관리시스템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839398" y="5051276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분산버전관리시스템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007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1"/>
            <a:ext cx="9143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" y="6518803"/>
            <a:ext cx="9143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3" t="41542" r="13214"/>
          <a:stretch/>
        </p:blipFill>
        <p:spPr>
          <a:xfrm>
            <a:off x="567892" y="914288"/>
            <a:ext cx="8008218" cy="829231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14128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/>
              <a:t>브랜치</a:t>
            </a:r>
            <a:endParaRPr lang="en-US" altLang="ko-KR" sz="3600" dirty="0"/>
          </a:p>
        </p:txBody>
      </p:sp>
      <p:sp>
        <p:nvSpPr>
          <p:cNvPr id="6" name="내용 개체 틀 3"/>
          <p:cNvSpPr>
            <a:spLocks noGrp="1"/>
          </p:cNvSpPr>
          <p:nvPr>
            <p:ph idx="1"/>
          </p:nvPr>
        </p:nvSpPr>
        <p:spPr>
          <a:xfrm>
            <a:off x="457200" y="1650007"/>
            <a:ext cx="8229600" cy="452596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 smtClean="0">
                <a:latin typeface="+mn-ea"/>
              </a:rPr>
              <a:t>개발을 </a:t>
            </a:r>
            <a:r>
              <a:rPr lang="ko-KR" altLang="en-US" sz="1800" dirty="0">
                <a:latin typeface="+mn-ea"/>
              </a:rPr>
              <a:t>하다 보면 코드를 여러 개로 복사해야 하는 일이 자주 생긴다</a:t>
            </a:r>
            <a:r>
              <a:rPr lang="en-US" altLang="ko-KR" sz="1800" dirty="0" smtClean="0">
                <a:latin typeface="+mn-ea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 smtClean="0">
                <a:latin typeface="+mn-ea"/>
              </a:rPr>
              <a:t>코드를 </a:t>
            </a:r>
            <a:r>
              <a:rPr lang="ko-KR" altLang="en-US" sz="1800" dirty="0">
                <a:latin typeface="+mn-ea"/>
              </a:rPr>
              <a:t>통째로 복사하고 나서 원래 코드와는 상관없이 독립적으로 개발을 진행할 수 있는데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이렇게 독립적으로 개발하는 것이 </a:t>
            </a:r>
            <a:r>
              <a:rPr lang="ko-KR" altLang="en-US" sz="1800" dirty="0" err="1">
                <a:latin typeface="+mn-ea"/>
              </a:rPr>
              <a:t>브랜치다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 smtClean="0">
                <a:latin typeface="+mn-ea"/>
              </a:rPr>
              <a:t>GIT</a:t>
            </a:r>
            <a:r>
              <a:rPr lang="ko-KR" altLang="en-US" sz="1800" dirty="0" smtClean="0">
                <a:latin typeface="+mn-ea"/>
              </a:rPr>
              <a:t>의 </a:t>
            </a:r>
            <a:r>
              <a:rPr lang="ko-KR" altLang="en-US" sz="1800" dirty="0" err="1">
                <a:latin typeface="+mn-ea"/>
              </a:rPr>
              <a:t>브랜치는</a:t>
            </a:r>
            <a:r>
              <a:rPr lang="ko-KR" altLang="en-US" sz="1800" dirty="0">
                <a:latin typeface="+mn-ea"/>
              </a:rPr>
              <a:t> 매우 가볍다</a:t>
            </a:r>
            <a:r>
              <a:rPr lang="en-US" altLang="ko-KR" sz="1800" dirty="0">
                <a:latin typeface="+mn-ea"/>
              </a:rPr>
              <a:t>. </a:t>
            </a:r>
            <a:r>
              <a:rPr lang="ko-KR" altLang="en-US" sz="1800" dirty="0">
                <a:latin typeface="+mn-ea"/>
              </a:rPr>
              <a:t>순식간에 </a:t>
            </a:r>
            <a:r>
              <a:rPr lang="ko-KR" altLang="en-US" sz="1800" dirty="0" err="1">
                <a:latin typeface="+mn-ea"/>
              </a:rPr>
              <a:t>브랜치를</a:t>
            </a:r>
            <a:r>
              <a:rPr lang="ko-KR" altLang="en-US" sz="1800" dirty="0">
                <a:latin typeface="+mn-ea"/>
              </a:rPr>
              <a:t> 새로 만들고 </a:t>
            </a:r>
            <a:r>
              <a:rPr lang="ko-KR" altLang="en-US" sz="1800" dirty="0" err="1">
                <a:latin typeface="+mn-ea"/>
              </a:rPr>
              <a:t>브랜치</a:t>
            </a:r>
            <a:r>
              <a:rPr lang="ko-KR" altLang="en-US" sz="1800" dirty="0">
                <a:latin typeface="+mn-ea"/>
              </a:rPr>
              <a:t> 사이를 이동할 수 있다</a:t>
            </a:r>
            <a:r>
              <a:rPr lang="en-US" altLang="ko-KR" sz="1800" dirty="0">
                <a:latin typeface="+mn-ea"/>
              </a:rPr>
              <a:t>. </a:t>
            </a:r>
            <a:endParaRPr lang="en-US" altLang="ko-KR" sz="1800" dirty="0" smtClean="0">
              <a:latin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 smtClean="0">
                <a:latin typeface="+mn-ea"/>
              </a:rPr>
              <a:t>다른 형상관</a:t>
            </a:r>
            <a:r>
              <a:rPr lang="ko-KR" altLang="en-US" sz="1800" dirty="0">
                <a:latin typeface="+mn-ea"/>
              </a:rPr>
              <a:t>리</a:t>
            </a:r>
            <a:r>
              <a:rPr lang="ko-KR" altLang="en-US" sz="1800" dirty="0" smtClean="0">
                <a:latin typeface="+mn-ea"/>
              </a:rPr>
              <a:t> 시스템과는 </a:t>
            </a:r>
            <a:r>
              <a:rPr lang="ko-KR" altLang="en-US" sz="1800" dirty="0">
                <a:latin typeface="+mn-ea"/>
              </a:rPr>
              <a:t>달리 </a:t>
            </a:r>
            <a:r>
              <a:rPr lang="en-US" altLang="ko-KR" sz="1800" dirty="0" smtClean="0">
                <a:latin typeface="+mn-ea"/>
              </a:rPr>
              <a:t>GIT</a:t>
            </a:r>
            <a:r>
              <a:rPr lang="ko-KR" altLang="en-US" sz="1800" dirty="0" smtClean="0">
                <a:latin typeface="+mn-ea"/>
              </a:rPr>
              <a:t>은 </a:t>
            </a:r>
            <a:r>
              <a:rPr lang="ko-KR" altLang="en-US" sz="1800" dirty="0" err="1">
                <a:latin typeface="+mn-ea"/>
              </a:rPr>
              <a:t>브랜치를</a:t>
            </a:r>
            <a:r>
              <a:rPr lang="ko-KR" altLang="en-US" sz="1800" dirty="0">
                <a:latin typeface="+mn-ea"/>
              </a:rPr>
              <a:t> 만들어 작업하고 나중에 </a:t>
            </a:r>
            <a:r>
              <a:rPr lang="en-US" altLang="ko-KR" sz="1800" dirty="0">
                <a:latin typeface="+mn-ea"/>
              </a:rPr>
              <a:t>Merge</a:t>
            </a:r>
            <a:r>
              <a:rPr lang="ko-KR" altLang="en-US" sz="1800" dirty="0">
                <a:latin typeface="+mn-ea"/>
              </a:rPr>
              <a:t>하는 방법을 </a:t>
            </a:r>
            <a:r>
              <a:rPr lang="ko-KR" altLang="en-US" sz="1800" dirty="0" smtClean="0">
                <a:latin typeface="+mn-ea"/>
              </a:rPr>
              <a:t>권장</a:t>
            </a:r>
            <a:endParaRPr lang="ko-KR" altLang="en-US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062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1"/>
            <a:ext cx="9143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" y="6518803"/>
            <a:ext cx="9143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3" t="41542" r="13214"/>
          <a:stretch/>
        </p:blipFill>
        <p:spPr>
          <a:xfrm>
            <a:off x="567892" y="914288"/>
            <a:ext cx="8008218" cy="8292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348"/>
            <a:ext cx="9144000" cy="623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2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529</Words>
  <Application>Microsoft Office PowerPoint</Application>
  <PresentationFormat>화면 슬라이드 쇼(4:3)</PresentationFormat>
  <Paragraphs>97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굴림</vt:lpstr>
      <vt:lpstr>Arial</vt:lpstr>
      <vt:lpstr>맑은 고딕</vt:lpstr>
      <vt:lpstr>나눔스퀘어 Bold</vt:lpstr>
      <vt:lpstr>경기천년제목M Medium</vt:lpstr>
      <vt:lpstr>Office 테마</vt:lpstr>
      <vt:lpstr>PowerPoint 프레젠테이션</vt:lpstr>
      <vt:lpstr>PowerPoint 프레젠테이션</vt:lpstr>
      <vt:lpstr>공동작업에 의한   형상관리 툴의 필요성</vt:lpstr>
      <vt:lpstr>공동작업에 의한 형상관리 툴의 필요성</vt:lpstr>
      <vt:lpstr>형상관리 툴 예</vt:lpstr>
      <vt:lpstr>형상관리 툴의 종류</vt:lpstr>
      <vt:lpstr>GIT의 장점</vt:lpstr>
      <vt:lpstr>브랜치</vt:lpstr>
      <vt:lpstr>PowerPoint 프레젠테이션</vt:lpstr>
      <vt:lpstr>PowerPoint 프레젠테이션</vt:lpstr>
      <vt:lpstr>GIT 사용하기</vt:lpstr>
      <vt:lpstr>EGit</vt:lpstr>
      <vt:lpstr>EGit</vt:lpstr>
      <vt:lpstr>EGit</vt:lpstr>
      <vt:lpstr>EGit</vt:lpstr>
      <vt:lpstr>GITHUB 사용하기</vt:lpstr>
      <vt:lpstr>collaborators</vt:lpstr>
      <vt:lpstr>issue</vt:lpstr>
      <vt:lpstr>issue</vt:lpstr>
      <vt:lpstr>Issue 다양하게 적용하기</vt:lpstr>
      <vt:lpstr>PowerPoint 프레젠테이션</vt:lpstr>
      <vt:lpstr>PowerPoint 프레젠테이션</vt:lpstr>
      <vt:lpstr>Conflict 해결방안 </vt:lpstr>
      <vt:lpstr>Conflict 해결 방안</vt:lpstr>
      <vt:lpstr>PowerPoint 프레젠테이션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Registered User</cp:lastModifiedBy>
  <cp:revision>42</cp:revision>
  <dcterms:created xsi:type="dcterms:W3CDTF">2018-05-11T17:49:54Z</dcterms:created>
  <dcterms:modified xsi:type="dcterms:W3CDTF">2019-05-16T08:22:53Z</dcterms:modified>
</cp:coreProperties>
</file>